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1"/>
  </p:notesMasterIdLst>
  <p:handoutMasterIdLst>
    <p:handoutMasterId r:id="rId4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93" r:id="rId16"/>
    <p:sldId id="284" r:id="rId17"/>
    <p:sldId id="269" r:id="rId18"/>
    <p:sldId id="304" r:id="rId19"/>
    <p:sldId id="305" r:id="rId20"/>
    <p:sldId id="307" r:id="rId21"/>
    <p:sldId id="306" r:id="rId22"/>
    <p:sldId id="308" r:id="rId23"/>
    <p:sldId id="270" r:id="rId24"/>
    <p:sldId id="310" r:id="rId25"/>
    <p:sldId id="311" r:id="rId26"/>
    <p:sldId id="312" r:id="rId27"/>
    <p:sldId id="314" r:id="rId28"/>
    <p:sldId id="313" r:id="rId29"/>
    <p:sldId id="315" r:id="rId30"/>
    <p:sldId id="316" r:id="rId31"/>
    <p:sldId id="294" r:id="rId32"/>
    <p:sldId id="296" r:id="rId33"/>
    <p:sldId id="318" r:id="rId34"/>
    <p:sldId id="319" r:id="rId35"/>
    <p:sldId id="288" r:id="rId36"/>
    <p:sldId id="289" r:id="rId37"/>
    <p:sldId id="320" r:id="rId38"/>
    <p:sldId id="274" r:id="rId39"/>
    <p:sldId id="329" r:id="rId4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71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commentAuthors" Target="commentAuthors.xml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46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89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reamDoct/Final-Assignment/blob/main/EDA_DataVisualization.ipyn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reamDoct/Final-Assignment/blob/main/DataCollection_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deric19/IBM-Applied-Data-Science-Capstone/blob/main/DataCollection_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Danyil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Yurtseniuk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16.03.2024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Unnecessary Data was dropped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Standardized, numerical values were assigned to categorical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single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all valuable data was handcrafted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1051560" y="586822"/>
            <a:ext cx="36576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EDA with Data Visualization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250106" y="586822"/>
            <a:ext cx="610674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800"/>
              <a:t>URL: </a:t>
            </a:r>
            <a:r>
              <a:rPr lang="en-US" sz="1800">
                <a:hlinkClick r:id="rId3"/>
              </a:rPr>
              <a:t>https://github.com/DreamDoct/Final-Assignment/blob/main/EDA_DataVisualization.ipynb</a:t>
            </a:r>
            <a:endParaRPr lang="en-US" sz="1800"/>
          </a:p>
          <a:p>
            <a:pPr>
              <a:spcBef>
                <a:spcPts val="1400"/>
              </a:spcBef>
            </a:pPr>
            <a:endParaRPr lang="en-US" sz="180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AECAC92-9645-1E19-EE39-0885A3606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919" y="2729397"/>
            <a:ext cx="4959236" cy="348386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7F7C8D2-2093-CDCD-D2AB-5F3B0DD578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8781" y="2828212"/>
            <a:ext cx="5523082" cy="328623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624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11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Steps include: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Standardization, normalization, splitting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preparation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evaluation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comparison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deployment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838200" y="3905833"/>
            <a:ext cx="4215063" cy="2398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Launch Site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76FDF24-FACD-32E8-5CB6-C7BF65784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8955" y="788224"/>
            <a:ext cx="9875259" cy="199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630779" y="3884452"/>
            <a:ext cx="5723021" cy="2398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Success rate is clearly increasing!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0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14</a:t>
            </a:fld>
            <a:endParaRPr lang="en-US" sz="10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838200" y="3905833"/>
            <a:ext cx="4215063" cy="2398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Launch Site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DB395C5-7149-DB81-C396-17C56BA28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8955" y="788224"/>
            <a:ext cx="9875259" cy="199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630779" y="3884452"/>
            <a:ext cx="5723021" cy="2398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endParaRPr lang="en-US" sz="2000" dirty="0"/>
          </a:p>
          <a:p>
            <a:pPr>
              <a:spcBef>
                <a:spcPts val="1400"/>
              </a:spcBef>
            </a:pPr>
            <a:r>
              <a:rPr lang="en-US" sz="2000" dirty="0"/>
              <a:t>Depending on a payload, different launch sites may be chosen. Which will oftentimes influence the success rate.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0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15</a:t>
            </a:fld>
            <a:endParaRPr lang="en-US" sz="10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Rectangle 3105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113" name="Rectangle 3107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110" name="Rectangle 3109">
            <a:extLst>
              <a:ext uri="{FF2B5EF4-FFF2-40B4-BE49-F238E27FC236}">
                <a16:creationId xmlns:a16="http://schemas.microsoft.com/office/drawing/2014/main" id="{E43DC68B-54DD-4053-BE4D-615259684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8136331" y="540167"/>
            <a:ext cx="2824070" cy="21358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 Rate vs. Orbit Type</a:t>
            </a:r>
          </a:p>
        </p:txBody>
      </p:sp>
      <p:sp>
        <p:nvSpPr>
          <p:cNvPr id="3112" name="Rectangle 3111">
            <a:extLst>
              <a:ext uri="{FF2B5EF4-FFF2-40B4-BE49-F238E27FC236}">
                <a16:creationId xmlns:a16="http://schemas.microsoft.com/office/drawing/2014/main" id="{36F31C88-3DEF-4EA8-AE3A-49441413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713232"/>
            <a:ext cx="422899" cy="5404104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858208D-FBCD-B8BA-BA1F-F3CDDF2E9A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11" b="1"/>
          <a:stretch/>
        </p:blipFill>
        <p:spPr bwMode="auto">
          <a:xfrm>
            <a:off x="413005" y="713344"/>
            <a:ext cx="6831547" cy="540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136331" y="2880452"/>
            <a:ext cx="2824070" cy="30954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endParaRPr lang="en-US" sz="1800" dirty="0"/>
          </a:p>
        </p:txBody>
      </p:sp>
      <p:cxnSp>
        <p:nvCxnSpPr>
          <p:cNvPr id="3114" name="Straight Connector 3113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4091" y="0"/>
            <a:ext cx="826383" cy="68001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 algn="ctr">
                <a:spcAft>
                  <a:spcPts val="600"/>
                </a:spcAft>
                <a:defRPr/>
              </a:pPr>
              <a:t>16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cxnSp>
        <p:nvCxnSpPr>
          <p:cNvPr id="3116" name="Straight Connector 3115">
            <a:extLst>
              <a:ext uri="{FF2B5EF4-FFF2-40B4-BE49-F238E27FC236}">
                <a16:creationId xmlns:a16="http://schemas.microsoft.com/office/drawing/2014/main" id="{5EACA08E-D537-41C6-96A5-5900E05D3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5" name="Rectangle 4102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818984" y="4230093"/>
            <a:ext cx="4150581" cy="18001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Orbit Type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5C75666-BFF5-0257-E7BB-C633811A5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6592" y="1056961"/>
            <a:ext cx="11139778" cy="2255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246415" y="4230094"/>
            <a:ext cx="6235268" cy="18001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endParaRPr lang="en-US" sz="2000" dirty="0"/>
          </a:p>
          <a:p>
            <a:pPr>
              <a:spcBef>
                <a:spcPts val="1400"/>
              </a:spcBef>
            </a:pPr>
            <a:r>
              <a:rPr lang="en-US" sz="2000" dirty="0"/>
              <a:t>Success rate increases, the more experienced SpaceX becomes</a:t>
            </a:r>
          </a:p>
        </p:txBody>
      </p:sp>
      <p:sp>
        <p:nvSpPr>
          <p:cNvPr id="4116" name="Rectangle 4104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7" name="Rectangle 4106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1877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100">
                <a:solidFill>
                  <a:srgbClr val="FFFFFF"/>
                </a:solidFill>
                <a:latin typeface="+mn-lt"/>
              </a:rPr>
              <a:pPr>
                <a:spcAft>
                  <a:spcPts val="600"/>
                </a:spcAft>
              </a:pPr>
              <a:t>17</a:t>
            </a:fld>
            <a:endParaRPr lang="en-US" sz="11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818984" y="4230093"/>
            <a:ext cx="4150581" cy="18001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Orbit Type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E6F5849-9C9C-8D21-2019-CB3AFFADE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6592" y="1056961"/>
            <a:ext cx="11139778" cy="2255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246415" y="4230094"/>
            <a:ext cx="6235268" cy="18001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endParaRPr lang="en-US" sz="2000" dirty="0"/>
          </a:p>
          <a:p>
            <a:pPr>
              <a:spcBef>
                <a:spcPts val="1400"/>
              </a:spcBef>
            </a:pPr>
            <a:r>
              <a:rPr lang="en-US" sz="2000" dirty="0"/>
              <a:t>Increasing a payload will lead to different results in different orbit types. GTO, for example, suffers the most from it.</a:t>
            </a:r>
          </a:p>
        </p:txBody>
      </p:sp>
      <p:sp>
        <p:nvSpPr>
          <p:cNvPr id="5129" name="Rectangle 5128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1" name="Rectangle 5130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1877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100" smtClean="0">
                <a:solidFill>
                  <a:srgbClr val="FFFFFF"/>
                </a:solidFill>
                <a:latin typeface="+mn-lt"/>
              </a:rPr>
              <a:pPr>
                <a:spcAft>
                  <a:spcPts val="600"/>
                </a:spcAft>
              </a:pPr>
              <a:t>18</a:t>
            </a:fld>
            <a:endParaRPr lang="en-US" sz="11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5" name="Rectangle 615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630936" y="639520"/>
            <a:ext cx="3429000" cy="17190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Success Yearly Trend</a:t>
            </a:r>
          </a:p>
        </p:txBody>
      </p:sp>
      <p:sp>
        <p:nvSpPr>
          <p:cNvPr id="615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200" dirty="0"/>
              <a:t>2013 marked the start of SpaceX reusable stage 1 rockets, and their success rate was growing ever since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576EC38-F2E1-D754-AAD5-6FC37B99F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942945"/>
            <a:ext cx="6903720" cy="497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19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All Launch Site Names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200" dirty="0"/>
              <a:t>Space X operated on various Launch Sites over the years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9AEF8D6-D51E-9BE9-176F-9B77550CB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3506357"/>
            <a:ext cx="10917936" cy="152850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20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Total Payload Mass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200" dirty="0"/>
              <a:t>The amount of weight, Space X delivered to the Earth orbit is comparable with 5 blue whales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C55025-17E3-ED6B-4087-3A4E74EE6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3560946"/>
            <a:ext cx="10917936" cy="141933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Average Payload Mass by F9 v1.1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200" dirty="0"/>
              <a:t>Out of those 600 tons, average F9 v1.1 was delivering about 3 per launch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31A51EB-A4D1-A2BF-1F0B-39D25C980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3424473"/>
            <a:ext cx="10917936" cy="169227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22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First Successful Ground Landing Date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200" dirty="0"/>
              <a:t>First triumph happened on 2015/12/22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86D0AA-4E8E-4A68-770C-24CD4539D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3342588"/>
            <a:ext cx="10917936" cy="18560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23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Successful Drone Ship Landing with Payload between 4000 and 6000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700" dirty="0"/>
              <a:t>A couple of boosters were more resilient to weight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D53C75-B129-5E0F-7418-F45C3C4CA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3451767"/>
            <a:ext cx="10917936" cy="16376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24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3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Total Number of Successful and Failure Mission Outcomes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200" dirty="0"/>
              <a:t>Overall success rate is 85.9%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16C24E-639F-1206-90BE-367ED08B8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2742101"/>
            <a:ext cx="10917936" cy="305702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25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Boosters Carried Maximum Payload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200" dirty="0"/>
              <a:t>F9 B5 carried the most payload per launch out of every booster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E1329BA-B6F8-9436-EC8A-FC68851B4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2564685"/>
            <a:ext cx="10917936" cy="34118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26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2015 Launch Records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endParaRPr lang="en-US" sz="17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8768BBA-F738-CD23-71D6-08158E4F5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3110581"/>
            <a:ext cx="10917936" cy="232006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27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Locations of Launch Sites</a:t>
            </a:r>
          </a:p>
        </p:txBody>
      </p:sp>
      <p:sp>
        <p:nvSpPr>
          <p:cNvPr id="7177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9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4E743BE5-6518-96BA-5518-F5A0EAEBC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89065" y="2290936"/>
            <a:ext cx="7801678" cy="395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29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760412"/>
            <a:ext cx="11066389" cy="5097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methodologies:                               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via API and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map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67BEFF-14B2-54C5-EFD1-598E015EFB28}"/>
              </a:ext>
            </a:extLst>
          </p:cNvPr>
          <p:cNvSpPr txBox="1"/>
          <p:nvPr/>
        </p:nvSpPr>
        <p:spPr>
          <a:xfrm>
            <a:off x="7142480" y="1760412"/>
            <a:ext cx="4693920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1)EDA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2)Interactive charts and maps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3)Predictive model                                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                           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Heat map of success rates</a:t>
            </a:r>
          </a:p>
        </p:txBody>
      </p:sp>
      <p:sp>
        <p:nvSpPr>
          <p:cNvPr id="8201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endParaRPr lang="en-US" sz="900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467ECB0-34D4-AE67-CFC3-612629B3A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29029" y="2290936"/>
            <a:ext cx="8121749" cy="395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30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30" name="Rectangle 9229">
            <a:extLst>
              <a:ext uri="{FF2B5EF4-FFF2-40B4-BE49-F238E27FC236}">
                <a16:creationId xmlns:a16="http://schemas.microsoft.com/office/drawing/2014/main" id="{DA2E7C1E-2B5A-4BBA-AE51-1CD8C193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32" name="Rectangle 6">
            <a:extLst>
              <a:ext uri="{FF2B5EF4-FFF2-40B4-BE49-F238E27FC236}">
                <a16:creationId xmlns:a16="http://schemas.microsoft.com/office/drawing/2014/main" id="{43DF76B1-5174-4FAF-9D19-FFEE9842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4E76A218-756F-45DA-757A-31066EDED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21455" y="914400"/>
            <a:ext cx="8872890" cy="4968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47082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630936" y="502920"/>
            <a:ext cx="341985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Classification Accuracy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700" dirty="0"/>
              <a:t>Tree has highest accuracy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D3B5B64-EDC6-E7FC-33F5-36689795F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217" y="2290936"/>
            <a:ext cx="5125374" cy="395935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33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638882" y="639193"/>
            <a:ext cx="3571810" cy="35735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Confusion Matrix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38882" y="4631161"/>
            <a:ext cx="3571810" cy="1559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Confusion matrix shows stunning accuracy with only 3 mistakes out of whole dataset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728EC4B-58A8-0AB4-59CE-A88BB161D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214" y="640080"/>
            <a:ext cx="6472779" cy="55504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34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27FF362-FC97-4BF5-949B-D4ADFA26E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888549">
            <a:off x="-1059473" y="-1108988"/>
            <a:ext cx="7179830" cy="5226565"/>
          </a:xfrm>
          <a:custGeom>
            <a:avLst/>
            <a:gdLst>
              <a:gd name="connsiteX0" fmla="*/ 5217841 w 7179830"/>
              <a:gd name="connsiteY0" fmla="*/ 464824 h 5226565"/>
              <a:gd name="connsiteX1" fmla="*/ 5222490 w 7179830"/>
              <a:gd name="connsiteY1" fmla="*/ 464289 h 5226565"/>
              <a:gd name="connsiteX2" fmla="*/ 5216768 w 7179830"/>
              <a:gd name="connsiteY2" fmla="*/ 463394 h 5226565"/>
              <a:gd name="connsiteX3" fmla="*/ 5217841 w 7179830"/>
              <a:gd name="connsiteY3" fmla="*/ 464824 h 5226565"/>
              <a:gd name="connsiteX4" fmla="*/ 4945201 w 7179830"/>
              <a:gd name="connsiteY4" fmla="*/ 5226565 h 5226565"/>
              <a:gd name="connsiteX5" fmla="*/ 140449 w 7179830"/>
              <a:gd name="connsiteY5" fmla="*/ 2240811 h 5226565"/>
              <a:gd name="connsiteX6" fmla="*/ 232913 w 7179830"/>
              <a:gd name="connsiteY6" fmla="*/ 2052782 h 5226565"/>
              <a:gd name="connsiteX7" fmla="*/ 375714 w 7179830"/>
              <a:gd name="connsiteY7" fmla="*/ 1803205 h 5226565"/>
              <a:gd name="connsiteX8" fmla="*/ 1512756 w 7179830"/>
              <a:gd name="connsiteY8" fmla="*/ 638448 h 5226565"/>
              <a:gd name="connsiteX9" fmla="*/ 2902095 w 7179830"/>
              <a:gd name="connsiteY9" fmla="*/ 120440 h 5226565"/>
              <a:gd name="connsiteX10" fmla="*/ 2848453 w 7179830"/>
              <a:gd name="connsiteY10" fmla="*/ 125626 h 5226565"/>
              <a:gd name="connsiteX11" fmla="*/ 1837830 w 7179830"/>
              <a:gd name="connsiteY11" fmla="*/ 426203 h 5226565"/>
              <a:gd name="connsiteX12" fmla="*/ 214608 w 7179830"/>
              <a:gd name="connsiteY12" fmla="*/ 1882239 h 5226565"/>
              <a:gd name="connsiteX13" fmla="*/ 91317 w 7179830"/>
              <a:gd name="connsiteY13" fmla="*/ 2123701 h 5226565"/>
              <a:gd name="connsiteX14" fmla="*/ 64092 w 7179830"/>
              <a:gd name="connsiteY14" fmla="*/ 2193361 h 5226565"/>
              <a:gd name="connsiteX15" fmla="*/ 0 w 7179830"/>
              <a:gd name="connsiteY15" fmla="*/ 2153533 h 5226565"/>
              <a:gd name="connsiteX16" fmla="*/ 42834 w 7179830"/>
              <a:gd name="connsiteY16" fmla="*/ 2047277 h 5226565"/>
              <a:gd name="connsiteX17" fmla="*/ 923582 w 7179830"/>
              <a:gd name="connsiteY17" fmla="*/ 915600 h 5226565"/>
              <a:gd name="connsiteX18" fmla="*/ 2686989 w 7179830"/>
              <a:gd name="connsiteY18" fmla="*/ 73950 h 5226565"/>
              <a:gd name="connsiteX19" fmla="*/ 3059983 w 7179830"/>
              <a:gd name="connsiteY19" fmla="*/ 20308 h 5226565"/>
              <a:gd name="connsiteX20" fmla="*/ 3454435 w 7179830"/>
              <a:gd name="connsiteY20" fmla="*/ 1176 h 5226565"/>
              <a:gd name="connsiteX21" fmla="*/ 3923806 w 7179830"/>
              <a:gd name="connsiteY21" fmla="*/ 49990 h 5226565"/>
              <a:gd name="connsiteX22" fmla="*/ 5350874 w 7179830"/>
              <a:gd name="connsiteY22" fmla="*/ 426917 h 5226565"/>
              <a:gd name="connsiteX23" fmla="*/ 6607360 w 7179830"/>
              <a:gd name="connsiteY23" fmla="*/ 1075097 h 5226565"/>
              <a:gd name="connsiteX24" fmla="*/ 7110534 w 7179830"/>
              <a:gd name="connsiteY24" fmla="*/ 1541421 h 5226565"/>
              <a:gd name="connsiteX25" fmla="*/ 7179830 w 7179830"/>
              <a:gd name="connsiteY25" fmla="*/ 1630542 h 5226565"/>
              <a:gd name="connsiteX26" fmla="*/ 7136295 w 7179830"/>
              <a:gd name="connsiteY26" fmla="*/ 1700600 h 5226565"/>
              <a:gd name="connsiteX27" fmla="*/ 7131140 w 7179830"/>
              <a:gd name="connsiteY27" fmla="*/ 1693045 h 5226565"/>
              <a:gd name="connsiteX28" fmla="*/ 6577499 w 7179830"/>
              <a:gd name="connsiteY28" fmla="*/ 1148230 h 5226565"/>
              <a:gd name="connsiteX29" fmla="*/ 5494816 w 7179830"/>
              <a:gd name="connsiteY29" fmla="*/ 563527 h 5226565"/>
              <a:gd name="connsiteX30" fmla="*/ 5366967 w 7179830"/>
              <a:gd name="connsiteY30" fmla="*/ 514176 h 5226565"/>
              <a:gd name="connsiteX31" fmla="*/ 5244661 w 7179830"/>
              <a:gd name="connsiteY31" fmla="*/ 470725 h 5226565"/>
              <a:gd name="connsiteX32" fmla="*/ 5904822 w 7179830"/>
              <a:gd name="connsiteY32" fmla="*/ 815468 h 5226565"/>
              <a:gd name="connsiteX33" fmla="*/ 7015222 w 7179830"/>
              <a:gd name="connsiteY33" fmla="*/ 1815185 h 5226565"/>
              <a:gd name="connsiteX34" fmla="*/ 7040454 w 7179830"/>
              <a:gd name="connsiteY34" fmla="*/ 1854830 h 5226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179830" h="5226565">
                <a:moveTo>
                  <a:pt x="5217841" y="464824"/>
                </a:moveTo>
                <a:lnTo>
                  <a:pt x="5222490" y="464289"/>
                </a:lnTo>
                <a:lnTo>
                  <a:pt x="5216768" y="463394"/>
                </a:lnTo>
                <a:cubicBezTo>
                  <a:pt x="5216768" y="463394"/>
                  <a:pt x="5216768" y="464646"/>
                  <a:pt x="5217841" y="464824"/>
                </a:cubicBezTo>
                <a:close/>
                <a:moveTo>
                  <a:pt x="4945201" y="5226565"/>
                </a:moveTo>
                <a:lnTo>
                  <a:pt x="140449" y="2240811"/>
                </a:lnTo>
                <a:lnTo>
                  <a:pt x="232913" y="2052782"/>
                </a:lnTo>
                <a:cubicBezTo>
                  <a:pt x="277693" y="1968290"/>
                  <a:pt x="325201" y="1885054"/>
                  <a:pt x="375714" y="1803205"/>
                </a:cubicBezTo>
                <a:cubicBezTo>
                  <a:pt x="667528" y="1329721"/>
                  <a:pt x="1039629" y="935091"/>
                  <a:pt x="1512756" y="638448"/>
                </a:cubicBezTo>
                <a:cubicBezTo>
                  <a:pt x="1939392" y="370950"/>
                  <a:pt x="2405724" y="210560"/>
                  <a:pt x="2902095" y="120440"/>
                </a:cubicBezTo>
                <a:cubicBezTo>
                  <a:pt x="2884054" y="118134"/>
                  <a:pt x="2865727" y="119904"/>
                  <a:pt x="2848453" y="125626"/>
                </a:cubicBezTo>
                <a:cubicBezTo>
                  <a:pt x="2498704" y="175943"/>
                  <a:pt x="2158217" y="277201"/>
                  <a:pt x="1837830" y="426203"/>
                </a:cubicBezTo>
                <a:cubicBezTo>
                  <a:pt x="1147094" y="744660"/>
                  <a:pt x="593502" y="1217071"/>
                  <a:pt x="214608" y="1882239"/>
                </a:cubicBezTo>
                <a:cubicBezTo>
                  <a:pt x="169441" y="1960776"/>
                  <a:pt x="128308" y="2041369"/>
                  <a:pt x="91317" y="2123701"/>
                </a:cubicBezTo>
                <a:lnTo>
                  <a:pt x="64092" y="2193361"/>
                </a:lnTo>
                <a:lnTo>
                  <a:pt x="0" y="2153533"/>
                </a:lnTo>
                <a:lnTo>
                  <a:pt x="42834" y="2047277"/>
                </a:lnTo>
                <a:cubicBezTo>
                  <a:pt x="241792" y="1615775"/>
                  <a:pt x="541268" y="1241591"/>
                  <a:pt x="923582" y="915600"/>
                </a:cubicBezTo>
                <a:cubicBezTo>
                  <a:pt x="1435331" y="478415"/>
                  <a:pt x="2028081" y="205375"/>
                  <a:pt x="2686989" y="73950"/>
                </a:cubicBezTo>
                <a:cubicBezTo>
                  <a:pt x="2810367" y="49274"/>
                  <a:pt x="2934818" y="32466"/>
                  <a:pt x="3059983" y="20308"/>
                </a:cubicBezTo>
                <a:cubicBezTo>
                  <a:pt x="3185149" y="8148"/>
                  <a:pt x="3308706" y="2963"/>
                  <a:pt x="3454435" y="1176"/>
                </a:cubicBezTo>
                <a:cubicBezTo>
                  <a:pt x="3599805" y="-5977"/>
                  <a:pt x="3761985" y="20665"/>
                  <a:pt x="3923806" y="49990"/>
                </a:cubicBezTo>
                <a:cubicBezTo>
                  <a:pt x="4409449" y="137964"/>
                  <a:pt x="4886867" y="257228"/>
                  <a:pt x="5350874" y="426917"/>
                </a:cubicBezTo>
                <a:cubicBezTo>
                  <a:pt x="5797001" y="589991"/>
                  <a:pt x="6223101" y="792223"/>
                  <a:pt x="6607360" y="1075097"/>
                </a:cubicBezTo>
                <a:cubicBezTo>
                  <a:pt x="6794438" y="1212779"/>
                  <a:pt x="6965102" y="1365689"/>
                  <a:pt x="7110534" y="1541421"/>
                </a:cubicBezTo>
                <a:lnTo>
                  <a:pt x="7179830" y="1630542"/>
                </a:lnTo>
                <a:lnTo>
                  <a:pt x="7136295" y="1700600"/>
                </a:lnTo>
                <a:lnTo>
                  <a:pt x="7131140" y="1693045"/>
                </a:lnTo>
                <a:cubicBezTo>
                  <a:pt x="6977874" y="1483026"/>
                  <a:pt x="6788448" y="1305671"/>
                  <a:pt x="6577499" y="1148230"/>
                </a:cubicBezTo>
                <a:cubicBezTo>
                  <a:pt x="6245452" y="900401"/>
                  <a:pt x="5878538" y="716408"/>
                  <a:pt x="5494816" y="563527"/>
                </a:cubicBezTo>
                <a:cubicBezTo>
                  <a:pt x="5452491" y="546487"/>
                  <a:pt x="5409881" y="530036"/>
                  <a:pt x="5366967" y="514176"/>
                </a:cubicBezTo>
                <a:cubicBezTo>
                  <a:pt x="5326377" y="499156"/>
                  <a:pt x="5285430" y="485210"/>
                  <a:pt x="5244661" y="470725"/>
                </a:cubicBezTo>
                <a:cubicBezTo>
                  <a:pt x="5471517" y="572127"/>
                  <a:pt x="5691970" y="687263"/>
                  <a:pt x="5904822" y="815468"/>
                </a:cubicBezTo>
                <a:cubicBezTo>
                  <a:pt x="6336645" y="1080104"/>
                  <a:pt x="6718758" y="1400351"/>
                  <a:pt x="7015222" y="1815185"/>
                </a:cubicBezTo>
                <a:lnTo>
                  <a:pt x="7040454" y="185483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841246" y="673770"/>
            <a:ext cx="3644489" cy="24144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095999" y="882315"/>
            <a:ext cx="5254754" cy="5294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200" dirty="0"/>
              <a:t>Time and data shows, that SpaceX is becoming better and better at safely landing booster stages.</a:t>
            </a:r>
          </a:p>
          <a:p>
            <a:pPr>
              <a:spcBef>
                <a:spcPts val="1400"/>
              </a:spcBef>
            </a:pPr>
            <a:r>
              <a:rPr lang="en-US" sz="2200" dirty="0"/>
              <a:t>Even further growth is expected</a:t>
            </a:r>
          </a:p>
          <a:p>
            <a:pPr>
              <a:spcBef>
                <a:spcPts val="1400"/>
              </a:spcBef>
            </a:pPr>
            <a:r>
              <a:rPr lang="en-US" sz="2200" dirty="0"/>
              <a:t>Tree model built and showcased earlier can predict accuracy of the outcome of landing with circa 80% accuracy</a:t>
            </a:r>
          </a:p>
          <a:p>
            <a:pPr>
              <a:spcBef>
                <a:spcPts val="1400"/>
              </a:spcBef>
            </a:pPr>
            <a:r>
              <a:rPr lang="en-US" sz="2200" dirty="0"/>
              <a:t>The most detrimental aspects that are influencing the outcome are: launch sites and date(weather)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35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2521402"/>
            <a:ext cx="11233303" cy="4336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context:</a:t>
            </a:r>
          </a:p>
          <a:p>
            <a:pPr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model which can predict whether first stage of Falcon 9 rocket will successfully land, is a possibility to save millions of dollars for SpaceX, and gather important intel for their competitors.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is the relationships between such variables as Payload, Launch site, Orbit, and many more on the chances to land the rocket successfully</a:t>
            </a:r>
          </a:p>
          <a:p>
            <a:pPr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can we plan our future launches in a way where successfully landing a rocket is more common.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Standardizing and normalizing data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vital information was received with the help of API.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URL is: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https://github.com/DreamDoct/Final-Assignment/blob/main/DataCollection_API.ipynb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Стрелка: вправо 1">
            <a:extLst>
              <a:ext uri="{FF2B5EF4-FFF2-40B4-BE49-F238E27FC236}">
                <a16:creationId xmlns:a16="http://schemas.microsoft.com/office/drawing/2014/main" id="{D6E30A8E-4252-A0AA-3E4B-BF80B4D157B9}"/>
              </a:ext>
            </a:extLst>
          </p:cNvPr>
          <p:cNvSpPr/>
          <p:nvPr/>
        </p:nvSpPr>
        <p:spPr>
          <a:xfrm>
            <a:off x="5971859" y="1765878"/>
            <a:ext cx="1381760" cy="103632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request</a:t>
            </a:r>
            <a:endParaRPr lang="ru-RU" dirty="0"/>
          </a:p>
        </p:txBody>
      </p:sp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FCE1A765-438B-1DC9-3AF0-FA0347FADE2D}"/>
              </a:ext>
            </a:extLst>
          </p:cNvPr>
          <p:cNvSpPr/>
          <p:nvPr/>
        </p:nvSpPr>
        <p:spPr>
          <a:xfrm>
            <a:off x="7447280" y="1822739"/>
            <a:ext cx="1381760" cy="9225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of a JSON</a:t>
            </a:r>
            <a:endParaRPr lang="ru-RU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ECB1C3BC-143A-36AD-7FCE-7806A83E9231}"/>
              </a:ext>
            </a:extLst>
          </p:cNvPr>
          <p:cNvSpPr/>
          <p:nvPr/>
        </p:nvSpPr>
        <p:spPr>
          <a:xfrm>
            <a:off x="9062720" y="1883698"/>
            <a:ext cx="1381760" cy="11236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Utilizing data</a:t>
            </a:r>
            <a:endParaRPr lang="ru-RU" dirty="0"/>
          </a:p>
        </p:txBody>
      </p:sp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4FA2F88D-E3EC-000F-D03C-3A3E5117EAF4}"/>
              </a:ext>
            </a:extLst>
          </p:cNvPr>
          <p:cNvSpPr/>
          <p:nvPr/>
        </p:nvSpPr>
        <p:spPr>
          <a:xfrm>
            <a:off x="10717288" y="1937211"/>
            <a:ext cx="1381760" cy="101663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request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URL is: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https://github.com/Roderic19/IBM-Applied-Data-Science-Capstone/blob/main/DataCollection_Webscraping.ipynb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94983D2B-1798-5A40-A55D-97D55DCA0695}"/>
              </a:ext>
            </a:extLst>
          </p:cNvPr>
          <p:cNvSpPr/>
          <p:nvPr/>
        </p:nvSpPr>
        <p:spPr>
          <a:xfrm>
            <a:off x="5910262" y="1960880"/>
            <a:ext cx="2370138" cy="12801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 request of Wikipedia</a:t>
            </a:r>
            <a:endParaRPr lang="ru-RU" dirty="0"/>
          </a:p>
        </p:txBody>
      </p:sp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B7CE22D7-C95E-B174-68EE-CCEAA46F4090}"/>
              </a:ext>
            </a:extLst>
          </p:cNvPr>
          <p:cNvSpPr/>
          <p:nvPr/>
        </p:nvSpPr>
        <p:spPr>
          <a:xfrm>
            <a:off x="8483600" y="1960880"/>
            <a:ext cx="2370138" cy="12801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with Beautiful Soup</a:t>
            </a:r>
            <a:endParaRPr lang="ru-RU" dirty="0"/>
          </a:p>
        </p:txBody>
      </p:sp>
      <p:sp>
        <p:nvSpPr>
          <p:cNvPr id="8" name="Стрелка: вниз 7">
            <a:extLst>
              <a:ext uri="{FF2B5EF4-FFF2-40B4-BE49-F238E27FC236}">
                <a16:creationId xmlns:a16="http://schemas.microsoft.com/office/drawing/2014/main" id="{B2FD5953-B5A9-CAA4-C60A-B30D88B2DA19}"/>
              </a:ext>
            </a:extLst>
          </p:cNvPr>
          <p:cNvSpPr/>
          <p:nvPr/>
        </p:nvSpPr>
        <p:spPr>
          <a:xfrm>
            <a:off x="9057640" y="3267450"/>
            <a:ext cx="1902778" cy="19405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Convert</a:t>
            </a:r>
          </a:p>
          <a:p>
            <a:pPr algn="ctr"/>
            <a:r>
              <a:rPr lang="en-US" dirty="0"/>
              <a:t>To a </a:t>
            </a:r>
            <a:r>
              <a:rPr lang="en-US" dirty="0" err="1"/>
              <a:t>df</a:t>
            </a:r>
            <a:endParaRPr lang="ru-RU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E43580CD-FD0E-0F2E-39B5-D5C5B98A9F90}"/>
              </a:ext>
            </a:extLst>
          </p:cNvPr>
          <p:cNvSpPr/>
          <p:nvPr/>
        </p:nvSpPr>
        <p:spPr>
          <a:xfrm>
            <a:off x="9164320" y="5273040"/>
            <a:ext cx="1689418" cy="115417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Utilize data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755</Words>
  <Application>Microsoft Office PowerPoint</Application>
  <PresentationFormat>Широкоэкранный</PresentationFormat>
  <Paragraphs>158</Paragraphs>
  <Slides>36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36</vt:i4>
      </vt:variant>
    </vt:vector>
  </HeadingPairs>
  <TitlesOfParts>
    <vt:vector size="42" baseType="lpstr">
      <vt:lpstr>Abadi</vt:lpstr>
      <vt:lpstr>Arial</vt:lpstr>
      <vt:lpstr>Calibri</vt:lpstr>
      <vt:lpstr>Helvetica Neue Medium</vt:lpstr>
      <vt:lpstr>IBM Plex Mono SemiBold</vt:lpstr>
      <vt:lpstr>Custom Design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Юрценюк Даниил</cp:lastModifiedBy>
  <cp:revision>199</cp:revision>
  <dcterms:created xsi:type="dcterms:W3CDTF">2021-04-29T18:58:34Z</dcterms:created>
  <dcterms:modified xsi:type="dcterms:W3CDTF">2024-03-16T18:39:58Z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